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315" r:id="rId3"/>
    <p:sldId id="307" r:id="rId4"/>
    <p:sldId id="318" r:id="rId5"/>
    <p:sldId id="317" r:id="rId6"/>
    <p:sldId id="326" r:id="rId7"/>
    <p:sldId id="327" r:id="rId8"/>
    <p:sldId id="328" r:id="rId9"/>
    <p:sldId id="320" r:id="rId10"/>
    <p:sldId id="321" r:id="rId11"/>
    <p:sldId id="330" r:id="rId12"/>
    <p:sldId id="325" r:id="rId13"/>
    <p:sldId id="323" r:id="rId14"/>
    <p:sldId id="322" r:id="rId15"/>
    <p:sldId id="324" r:id="rId16"/>
    <p:sldId id="329" r:id="rId17"/>
    <p:sldId id="308" r:id="rId18"/>
    <p:sldId id="316" r:id="rId19"/>
    <p:sldId id="293" r:id="rId20"/>
    <p:sldId id="306" r:id="rId21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8" autoAdjust="0"/>
    <p:restoredTop sz="79540" autoAdjust="0"/>
  </p:normalViewPr>
  <p:slideViewPr>
    <p:cSldViewPr snapToGrid="0">
      <p:cViewPr varScale="1">
        <p:scale>
          <a:sx n="88" d="100"/>
          <a:sy n="88" d="100"/>
        </p:scale>
        <p:origin x="1698" y="84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22/01/2026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imoore/intro-to-exploratory-data-analysis-eda-in-python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Curadoria é a função de </a:t>
            </a:r>
            <a:r>
              <a:rPr lang="pt-BR" b="1" dirty="0">
                <a:effectLst/>
              </a:rPr>
              <a:t>cuidar, selecionar, organizar e apresentar</a:t>
            </a:r>
            <a:r>
              <a:rPr lang="pt-BR" dirty="0"/>
              <a:t> um conjunto de obras, informações ou projetos, criando uma narrativa ou contexto significativo para o público.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55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Taxonomia: </a:t>
            </a:r>
            <a:r>
              <a:rPr lang="pt-B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ciência ou técnica de classificação.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73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42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622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Quartis são </a:t>
            </a:r>
            <a:r>
              <a:rPr lang="pt-BR" b="1" dirty="0"/>
              <a:t>valores que dividem um conjunto de dados ordenado em quatro partes iguais</a:t>
            </a:r>
            <a:r>
              <a:rPr lang="pt-BR" dirty="0"/>
              <a:t>, cada uma contendo </a:t>
            </a:r>
            <a:r>
              <a:rPr lang="pt-BR" b="1" dirty="0"/>
              <a:t>25%</a:t>
            </a:r>
            <a:r>
              <a:rPr lang="pt-BR" dirty="0"/>
              <a:t> das observações.</a:t>
            </a:r>
          </a:p>
          <a:p>
            <a:endParaRPr lang="pt-BR" dirty="0"/>
          </a:p>
          <a:p>
            <a:r>
              <a:rPr lang="pt-BR" b="1" dirty="0"/>
              <a:t>Os quatro quartis</a:t>
            </a:r>
          </a:p>
          <a:p>
            <a:r>
              <a:rPr lang="pt-BR" b="1" dirty="0"/>
              <a:t>Q1 (1º quartil)</a:t>
            </a:r>
            <a:r>
              <a:rPr lang="pt-BR" dirty="0"/>
              <a:t> → 25%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Q2 (2º quartil)</a:t>
            </a:r>
            <a:r>
              <a:rPr lang="pt-BR" dirty="0"/>
              <a:t> → 50%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  <a:br>
              <a:rPr lang="pt-BR" dirty="0"/>
            </a:br>
            <a:r>
              <a:rPr lang="pt-BR" dirty="0"/>
              <a:t>👉 é a </a:t>
            </a:r>
            <a:r>
              <a:rPr lang="pt-BR" b="1" dirty="0"/>
              <a:t>mediana</a:t>
            </a:r>
            <a:endParaRPr lang="pt-BR" dirty="0"/>
          </a:p>
          <a:p>
            <a:r>
              <a:rPr lang="pt-BR" b="1" dirty="0"/>
              <a:t>Q3 (3º quartil)</a:t>
            </a:r>
            <a:r>
              <a:rPr lang="pt-BR" dirty="0"/>
              <a:t> → 75%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Q4</a:t>
            </a:r>
            <a:r>
              <a:rPr lang="pt-BR" dirty="0"/>
              <a:t> → valor máximo (às vezes citado informalmente)</a:t>
            </a:r>
          </a:p>
          <a:p>
            <a:endParaRPr lang="en-US" dirty="0"/>
          </a:p>
          <a:p>
            <a:r>
              <a:rPr lang="en-US" dirty="0" err="1"/>
              <a:t>Exemplo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https://colab.research.google.com/github/zz4fap/c24_inteligencia_artificial/blob/master/notebooks/intro_eda.ipynb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302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</a:t>
            </a:r>
            <a:r>
              <a:rPr lang="pt-BR" dirty="0"/>
              <a:t> significa: </a:t>
            </a:r>
            <a:r>
              <a:rPr lang="pt-BR" b="1" dirty="0"/>
              <a:t>faça a alteração diretamente no próprio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df</a:t>
            </a:r>
            <a:r>
              <a:rPr lang="pt-BR" dirty="0"/>
              <a:t>, sem criar (nem precisar atribuir)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035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Porque </a:t>
            </a:r>
            <a:r>
              <a:rPr lang="pt-BR" b="1" dirty="0"/>
              <a:t>1,5×IQR é uma regra prática</a:t>
            </a:r>
            <a:r>
              <a:rPr lang="pt-BR" dirty="0"/>
              <a:t> que dá um “limite de alerta” para valores </a:t>
            </a:r>
            <a:r>
              <a:rPr lang="pt-BR" b="1" dirty="0"/>
              <a:t>incomuns</a:t>
            </a:r>
            <a:r>
              <a:rPr lang="pt-BR" dirty="0"/>
              <a:t>, sem ser tão agressiva a ponto de marcar muita coisa como outlier. É a convenção mais usada no </a:t>
            </a:r>
            <a:r>
              <a:rPr lang="pt-BR" b="1" dirty="0" err="1"/>
              <a:t>boxplot</a:t>
            </a:r>
            <a:r>
              <a:rPr lang="pt-BR" b="1" dirty="0"/>
              <a:t> de </a:t>
            </a:r>
            <a:r>
              <a:rPr lang="pt-BR" b="1" dirty="0" err="1"/>
              <a:t>Tukey</a:t>
            </a:r>
            <a:r>
              <a:rPr lang="pt-BR" dirty="0"/>
              <a:t>.</a:t>
            </a:r>
          </a:p>
          <a:p>
            <a:r>
              <a:rPr lang="pt-BR" b="1" dirty="0"/>
              <a:t>A intuição</a:t>
            </a:r>
          </a:p>
          <a:p>
            <a:r>
              <a:rPr lang="pt-BR" b="1" dirty="0"/>
              <a:t>IQR = Q3 − Q1</a:t>
            </a:r>
            <a:r>
              <a:rPr lang="pt-BR" dirty="0"/>
              <a:t> mede a “largura do miolo” dos dados (os 50% centrais).</a:t>
            </a:r>
          </a:p>
          <a:p>
            <a:r>
              <a:rPr lang="pt-BR" dirty="0"/>
              <a:t>Multiplicar o IQR cria uma </a:t>
            </a:r>
            <a:r>
              <a:rPr lang="pt-BR" b="1" dirty="0"/>
              <a:t>margem proporcional à variabilidade</a:t>
            </a:r>
            <a:r>
              <a:rPr lang="pt-BR" dirty="0"/>
              <a:t> do seu conjunto, e não a uma unidade fixa.</a:t>
            </a:r>
          </a:p>
          <a:p>
            <a:r>
              <a:rPr lang="pt-BR" dirty="0"/>
              <a:t>O </a:t>
            </a:r>
            <a:r>
              <a:rPr lang="pt-BR" b="1" dirty="0"/>
              <a:t>1,5</a:t>
            </a:r>
            <a:r>
              <a:rPr lang="pt-BR" dirty="0"/>
              <a:t> foi escolhido para funcionar bem em muitos cenários “normais” (não é uma lei da natureza; é uma heurística).</a:t>
            </a:r>
          </a:p>
          <a:p>
            <a:r>
              <a:rPr lang="pt-BR" b="1" dirty="0"/>
              <a:t>O que isso significa para uma Normal (aproximadamente)</a:t>
            </a:r>
          </a:p>
          <a:p>
            <a:r>
              <a:rPr lang="pt-BR" dirty="0"/>
              <a:t>Se os dados fossem aproximadamente normais:</a:t>
            </a:r>
          </a:p>
          <a:p>
            <a:r>
              <a:rPr lang="pt-BR" dirty="0"/>
              <a:t>(Q1 \</a:t>
            </a:r>
            <a:r>
              <a:rPr lang="pt-BR" dirty="0" err="1"/>
              <a:t>approx</a:t>
            </a:r>
            <a:r>
              <a:rPr lang="pt-BR" dirty="0"/>
              <a:t> -0{,}674\sigma) e (Q3 \</a:t>
            </a:r>
            <a:r>
              <a:rPr lang="pt-BR" dirty="0" err="1"/>
              <a:t>approx</a:t>
            </a:r>
            <a:r>
              <a:rPr lang="pt-BR" dirty="0"/>
              <a:t> +0{,}674\sigma)</a:t>
            </a:r>
          </a:p>
          <a:p>
            <a:r>
              <a:rPr lang="pt-BR" dirty="0"/>
              <a:t>então (IQR \</a:t>
            </a:r>
            <a:r>
              <a:rPr lang="pt-BR" dirty="0" err="1"/>
              <a:t>approx</a:t>
            </a:r>
            <a:r>
              <a:rPr lang="pt-BR" dirty="0"/>
              <a:t> 1{,}349\sigma)</a:t>
            </a:r>
          </a:p>
          <a:p>
            <a:r>
              <a:rPr lang="pt-BR" dirty="0"/>
              <a:t>os limites do </a:t>
            </a:r>
            <a:r>
              <a:rPr lang="pt-BR" dirty="0" err="1"/>
              <a:t>boxplot</a:t>
            </a:r>
            <a:r>
              <a:rPr lang="pt-BR" dirty="0"/>
              <a:t> são:</a:t>
            </a:r>
            <a:br>
              <a:rPr lang="pt-BR" dirty="0"/>
            </a:br>
            <a:r>
              <a:rPr lang="pt-BR" dirty="0"/>
              <a:t>[</a:t>
            </a:r>
            <a:br>
              <a:rPr lang="pt-BR" dirty="0"/>
            </a:br>
            <a:r>
              <a:rPr lang="pt-BR" dirty="0"/>
              <a:t>Q1 - 1{,}5IQR \</a:t>
            </a:r>
            <a:r>
              <a:rPr lang="pt-BR" dirty="0" err="1"/>
              <a:t>approx</a:t>
            </a:r>
            <a:r>
              <a:rPr lang="pt-BR" dirty="0"/>
              <a:t> -0{,}674\sigma - 2{,}024\sigma \</a:t>
            </a:r>
            <a:r>
              <a:rPr lang="pt-BR" dirty="0" err="1"/>
              <a:t>approx</a:t>
            </a:r>
            <a:r>
              <a:rPr lang="pt-BR" dirty="0"/>
              <a:t> -2{,}698\sigma</a:t>
            </a:r>
            <a:br>
              <a:rPr lang="pt-BR" dirty="0"/>
            </a:br>
            <a:r>
              <a:rPr lang="pt-BR" dirty="0"/>
              <a:t>]</a:t>
            </a:r>
            <a:br>
              <a:rPr lang="pt-BR" dirty="0"/>
            </a:br>
            <a:r>
              <a:rPr lang="pt-BR" dirty="0"/>
              <a:t>[</a:t>
            </a:r>
            <a:br>
              <a:rPr lang="pt-BR" dirty="0"/>
            </a:br>
            <a:r>
              <a:rPr lang="pt-BR" dirty="0"/>
              <a:t>Q3 + 1{,}5IQR \</a:t>
            </a:r>
            <a:r>
              <a:rPr lang="pt-BR" dirty="0" err="1"/>
              <a:t>approx</a:t>
            </a:r>
            <a:r>
              <a:rPr lang="pt-BR" dirty="0"/>
              <a:t> +2{,}698\sigma</a:t>
            </a:r>
            <a:br>
              <a:rPr lang="pt-BR" dirty="0"/>
            </a:br>
            <a:r>
              <a:rPr lang="pt-BR" dirty="0"/>
              <a:t>]</a:t>
            </a:r>
            <a:br>
              <a:rPr lang="pt-BR" dirty="0"/>
            </a:br>
            <a:r>
              <a:rPr lang="pt-BR" dirty="0"/>
              <a:t>Ou seja, ele marca como outlier algo além de ~</a:t>
            </a:r>
            <a:r>
              <a:rPr lang="pt-BR" b="1" dirty="0"/>
              <a:t>±2,7 desvios padrão</a:t>
            </a:r>
            <a:r>
              <a:rPr lang="pt-BR" dirty="0"/>
              <a:t>.</a:t>
            </a:r>
          </a:p>
          <a:p>
            <a:r>
              <a:rPr lang="pt-BR" dirty="0"/>
              <a:t>Isso tende a pegar </a:t>
            </a:r>
            <a:r>
              <a:rPr lang="pt-BR" b="1" dirty="0"/>
              <a:t>poucos pontos</a:t>
            </a:r>
            <a:r>
              <a:rPr lang="pt-BR" dirty="0"/>
              <a:t> (algo como ~0,7% no total, em uma normal), o que é “bom”: sinaliza raridades sem virar caça às bruxas.</a:t>
            </a:r>
          </a:p>
          <a:p>
            <a:r>
              <a:rPr lang="pt-BR" b="1" dirty="0"/>
              <a:t>Por que não 1×IQR ou 3×IQR?</a:t>
            </a:r>
          </a:p>
          <a:p>
            <a:r>
              <a:rPr lang="pt-BR" b="1" dirty="0"/>
              <a:t>1×IQR</a:t>
            </a:r>
            <a:r>
              <a:rPr lang="pt-BR" dirty="0"/>
              <a:t>: pega muita coisa como outlier (sensível demais).</a:t>
            </a:r>
          </a:p>
          <a:p>
            <a:r>
              <a:rPr lang="pt-BR" b="1" dirty="0"/>
              <a:t>3×IQR</a:t>
            </a:r>
            <a:r>
              <a:rPr lang="pt-BR" dirty="0"/>
              <a:t>: pega quase nada (conservador demais).</a:t>
            </a:r>
          </a:p>
          <a:p>
            <a:r>
              <a:rPr lang="pt-BR" b="1" dirty="0"/>
              <a:t>1,5×IQR</a:t>
            </a:r>
            <a:r>
              <a:rPr lang="pt-BR" dirty="0"/>
              <a:t> virou o “meio-termo” tradicional.</a:t>
            </a:r>
          </a:p>
          <a:p>
            <a:r>
              <a:rPr lang="pt-BR" b="1" dirty="0"/>
              <a:t>Importante: outlier ≠ erro</a:t>
            </a:r>
          </a:p>
          <a:p>
            <a:r>
              <a:rPr lang="pt-BR" dirty="0"/>
              <a:t>Esse critério </a:t>
            </a:r>
            <a:r>
              <a:rPr lang="pt-BR" b="1" dirty="0"/>
              <a:t>só sinaliza</a:t>
            </a:r>
            <a:r>
              <a:rPr lang="pt-BR" dirty="0"/>
              <a:t> valores “fora do padrão”; pode ser:</a:t>
            </a:r>
          </a:p>
          <a:p>
            <a:r>
              <a:rPr lang="pt-BR" dirty="0"/>
              <a:t>erro de medição/digitação,</a:t>
            </a:r>
          </a:p>
          <a:p>
            <a:r>
              <a:rPr lang="pt-BR" dirty="0"/>
              <a:t>um caso raro real,</a:t>
            </a:r>
          </a:p>
          <a:p>
            <a:r>
              <a:rPr lang="pt-BR" dirty="0"/>
              <a:t>uma cauda longa (distribuição assimétrica),</a:t>
            </a:r>
          </a:p>
          <a:p>
            <a:r>
              <a:rPr lang="pt-BR" dirty="0"/>
              <a:t>ou um subgrupo diferente.</a:t>
            </a:r>
          </a:p>
          <a:p>
            <a:r>
              <a:rPr lang="pt-BR" b="1" dirty="0"/>
              <a:t>Dica prática</a:t>
            </a:r>
          </a:p>
          <a:p>
            <a:r>
              <a:rPr lang="pt-BR" dirty="0"/>
              <a:t>Use </a:t>
            </a:r>
            <a:r>
              <a:rPr lang="pt-BR" b="1" dirty="0"/>
              <a:t>1,5×IQR</a:t>
            </a:r>
            <a:r>
              <a:rPr lang="pt-BR" dirty="0"/>
              <a:t> para </a:t>
            </a:r>
            <a:r>
              <a:rPr lang="pt-BR" b="1" dirty="0"/>
              <a:t>detectar</a:t>
            </a:r>
            <a:r>
              <a:rPr lang="pt-BR" dirty="0"/>
              <a:t> e investigar.</a:t>
            </a:r>
          </a:p>
          <a:p>
            <a:r>
              <a:rPr lang="pt-BR" dirty="0"/>
              <a:t>Para “outliers extremos”, muita gente usa </a:t>
            </a:r>
            <a:r>
              <a:rPr lang="pt-BR" b="1" dirty="0"/>
              <a:t>3×IQR</a:t>
            </a:r>
            <a:r>
              <a:rPr lang="pt-BR" dirty="0"/>
              <a:t>.</a:t>
            </a:r>
          </a:p>
          <a:p>
            <a:r>
              <a:rPr lang="pt-BR" dirty="0"/>
              <a:t>Se você me disser o tipo de dado (salário, preço, tempo, etc.), eu te digo se IQR faz sentido ou se é melhor usar transformação (log), </a:t>
            </a:r>
            <a:r>
              <a:rPr lang="pt-BR" dirty="0" err="1"/>
              <a:t>robust</a:t>
            </a:r>
            <a:r>
              <a:rPr lang="pt-BR" dirty="0"/>
              <a:t> z-score (MAD) ou modelagem por </a:t>
            </a:r>
            <a:r>
              <a:rPr lang="pt-BR" dirty="0" err="1"/>
              <a:t>quantis</a:t>
            </a:r>
            <a:r>
              <a:rPr lang="pt-B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7975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https://www.kaggle.com/code/imoore/intro-to-exploratory-data-analysis-eda-in-python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144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22/01/2026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A. P. de Figueiredo</a:t>
            </a:r>
          </a:p>
          <a:p>
            <a:r>
              <a:rPr lang="pt-BR" dirty="0">
                <a:hlinkClick r:id="rId3"/>
              </a:rPr>
              <a:t>felipe.figueiredo@Inatel.br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597971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1" y="836433"/>
            <a:ext cx="11201400" cy="2690156"/>
          </a:xfrm>
        </p:spPr>
        <p:txBody>
          <a:bodyPr anchor="ctr">
            <a:noAutofit/>
          </a:bodyPr>
          <a:lstStyle/>
          <a:p>
            <a:r>
              <a:rPr lang="pt-BR" sz="6600" dirty="0"/>
              <a:t>C24 - Inteligência Artificial:</a:t>
            </a:r>
            <a:br>
              <a:rPr lang="pt-BR" sz="7200" dirty="0"/>
            </a:br>
            <a:r>
              <a:rPr lang="pt-BR" sz="7200" b="1" dirty="0"/>
              <a:t>Análise Exploratória de Dados (EDA)</a:t>
            </a:r>
            <a:endParaRPr lang="pt-BR" sz="7200" b="1" i="1" dirty="0"/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AF97-908A-27C3-C4BD-6C757E93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DB3AA-57FC-C53D-D2FA-FDB4A086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Alguns problemas comuns que podemos encontrar nos dados são:</a:t>
            </a:r>
          </a:p>
          <a:p>
            <a:r>
              <a:rPr lang="pt-BR" dirty="0"/>
              <a:t>Valores irrelevantes</a:t>
            </a:r>
          </a:p>
          <a:p>
            <a:r>
              <a:rPr lang="pt-BR" dirty="0"/>
              <a:t>Duplicatas</a:t>
            </a:r>
          </a:p>
          <a:p>
            <a:r>
              <a:rPr lang="pt-BR" dirty="0"/>
              <a:t>Valores faltantes</a:t>
            </a:r>
          </a:p>
          <a:p>
            <a:r>
              <a:rPr lang="pt-BR" dirty="0"/>
              <a:t>Tipos inconsistentes (e.g., número como texto, datas quebradas)</a:t>
            </a:r>
          </a:p>
          <a:p>
            <a:r>
              <a:rPr lang="pt-BR" i="1" dirty="0"/>
              <a:t>Outliers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dirty="0"/>
              <a:t>Vamos ver como lidar com cada um deles na sequência.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CFE02-9BA3-957A-23D7-D192DD1BE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EE10-7B82-C5D0-CCBD-F870B8B44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irrelevantes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59FFC-CA70-6469-FA1A-0E43BEFC5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ideia é manter colunas que ajudem o objetivo do problema e remover as que atrapalham.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</a:rPr>
              <a:t>df.drop</a:t>
            </a:r>
            <a:r>
              <a:rPr lang="en-US" dirty="0">
                <a:latin typeface="Consolas" panose="020B0609020204030204" pitchFamily="49" charset="0"/>
              </a:rPr>
              <a:t>(['Column 1', ‘Column 2', ‘Column N'], axis=1)</a:t>
            </a:r>
            <a:endParaRPr lang="pt-BR" dirty="0"/>
          </a:p>
          <a:p>
            <a:r>
              <a:rPr lang="pt-BR" dirty="0"/>
              <a:t>Alguns motivos para eliminar colunas: </a:t>
            </a:r>
            <a:r>
              <a:rPr lang="pt-BR" dirty="0" err="1"/>
              <a:t>IDs</a:t>
            </a:r>
            <a:r>
              <a:rPr lang="pt-BR" dirty="0"/>
              <a:t>, </a:t>
            </a:r>
            <a:r>
              <a:rPr lang="pt-BR" i="1" dirty="0" err="1"/>
              <a:t>timestamps</a:t>
            </a:r>
            <a:r>
              <a:rPr lang="pt-BR" dirty="0"/>
              <a:t>, coluna com valores constantes, coluna com muitos valores faltantes, colunas redundantes, etc.</a:t>
            </a:r>
          </a:p>
        </p:txBody>
      </p:sp>
    </p:spTree>
    <p:extLst>
      <p:ext uri="{BB962C8B-B14F-4D97-AF65-F5344CB8AC3E}">
        <p14:creationId xmlns:p14="http://schemas.microsoft.com/office/powerpoint/2010/main" val="2804354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75130-3293-C53E-210E-BAED4931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E8029-A57D-C5B0-A292-D731A9D67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5400" dirty="0" err="1">
                <a:solidFill>
                  <a:srgbClr val="FF0000"/>
                </a:solidFill>
              </a:rPr>
              <a:t>PAREi</a:t>
            </a:r>
            <a:r>
              <a:rPr lang="pt-BR" sz="5400" dirty="0">
                <a:solidFill>
                  <a:srgbClr val="FF0000"/>
                </a:solidFill>
              </a:rPr>
              <a:t> AQUI!!!!!!!!!!!!!</a:t>
            </a:r>
            <a:endParaRPr lang="en-US" sz="5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03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D3B9-5DC6-D790-F6E9-E0118626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duplicatas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FBC8F-42F3-78B3-8341-623E5419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Quantas linhas duplicadas existem?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df.duplicated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Encontrar e remover linhas duplicadas: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df.drop_duplicates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`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/>
              <a:t>` faz a alteração diretamente no próprio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/>
              <a:t>, sem criar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115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Tratamento de valores ausentes:</a:t>
            </a:r>
            <a:r>
              <a:rPr lang="pt-BR" dirty="0"/>
              <a:t> remover </a:t>
            </a:r>
            <a:r>
              <a:rPr lang="pt-BR" dirty="0" err="1"/>
              <a:t>vs</a:t>
            </a:r>
            <a:r>
              <a:rPr lang="pt-BR" dirty="0"/>
              <a:t> imputar.</a:t>
            </a:r>
          </a:p>
          <a:p>
            <a:r>
              <a:rPr lang="pt-BR" dirty="0"/>
              <a:t>Técnicas:</a:t>
            </a:r>
          </a:p>
          <a:p>
            <a:pPr lvl="1"/>
            <a:r>
              <a:rPr lang="pt-BR" dirty="0"/>
              <a:t>Remover linhas/colunas</a:t>
            </a:r>
          </a:p>
          <a:p>
            <a:pPr lvl="1"/>
            <a:r>
              <a:rPr lang="pt-BR" dirty="0"/>
              <a:t>Preencher com média/mediana/moda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dirty="0"/>
              <a:t>O que são a média, moda e mediana?</a:t>
            </a:r>
          </a:p>
          <a:p>
            <a:pPr lvl="1"/>
            <a:r>
              <a:rPr lang="pt-BR" dirty="0"/>
              <a:t>Preenchimento inteligente (KNN, regressão)</a:t>
            </a:r>
          </a:p>
          <a:p>
            <a:pPr marL="0" indent="0">
              <a:buNone/>
            </a:pPr>
            <a:endParaRPr lang="pt-BR" dirty="0"/>
          </a:p>
          <a:p>
            <a:pPr lvl="1"/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577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37301-E949-B812-9EF5-3CA58CB6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Detectando</a:t>
            </a:r>
            <a:r>
              <a:rPr lang="en-US" dirty="0"/>
              <a:t> 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EFEFD-73F6-A8FB-7EE8-766DA0A88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Tratamento de outliers:</a:t>
            </a:r>
            <a:r>
              <a:rPr lang="pt-BR" dirty="0"/>
              <a:t> identificação e decisões de correção.</a:t>
            </a:r>
          </a:p>
          <a:p>
            <a:r>
              <a:rPr lang="pt-BR" dirty="0"/>
              <a:t>Técnicas:</a:t>
            </a:r>
          </a:p>
          <a:p>
            <a:pPr lvl="1"/>
            <a:r>
              <a:rPr lang="pt-BR" dirty="0" err="1"/>
              <a:t>Boxplot</a:t>
            </a:r>
            <a:endParaRPr lang="pt-BR" dirty="0"/>
          </a:p>
          <a:p>
            <a:pPr lvl="1"/>
            <a:r>
              <a:rPr lang="pt-BR" dirty="0"/>
              <a:t>Z-score</a:t>
            </a:r>
          </a:p>
          <a:p>
            <a:pPr lvl="1"/>
            <a:r>
              <a:rPr lang="pt-BR" dirty="0"/>
              <a:t>IQR</a:t>
            </a:r>
          </a:p>
          <a:p>
            <a:r>
              <a:rPr lang="pt-BR" dirty="0"/>
              <a:t>Inclua um gráfico como exemplo e peça para a turma identificar possíveis outliers.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259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variáveis: análise da correlação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603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Exemplo: </a:t>
            </a:r>
            <a:r>
              <a:rPr lang="pt-BR" dirty="0" err="1">
                <a:hlinkClick r:id="rId3"/>
              </a:rPr>
              <a:t>intro_eda.ipynb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27C64FD-88E0-EC8E-2A34-0D5737B4C854}"/>
              </a:ext>
            </a:extLst>
          </p:cNvPr>
          <p:cNvGrpSpPr/>
          <p:nvPr/>
        </p:nvGrpSpPr>
        <p:grpSpPr>
          <a:xfrm>
            <a:off x="1752685" y="2681262"/>
            <a:ext cx="8371070" cy="2659743"/>
            <a:chOff x="1752685" y="2681262"/>
            <a:chExt cx="8371070" cy="2659743"/>
          </a:xfrm>
        </p:grpSpPr>
        <p:pic>
          <p:nvPicPr>
            <p:cNvPr id="12" name="Picture 4" descr="Project Jupyter | Try Jupyter">
              <a:extLst>
                <a:ext uri="{FF2B5EF4-FFF2-40B4-BE49-F238E27FC236}">
                  <a16:creationId xmlns:a16="http://schemas.microsoft.com/office/drawing/2014/main" id="{FF92EA36-91E7-292B-D7A0-2D4D83A10F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1027" y="3102450"/>
              <a:ext cx="3461657" cy="18173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8" descr="Google Colaboratory Colab - Guía Completa Español - Marketing Branding">
              <a:extLst>
                <a:ext uri="{FF2B5EF4-FFF2-40B4-BE49-F238E27FC236}">
                  <a16:creationId xmlns:a16="http://schemas.microsoft.com/office/drawing/2014/main" id="{46F1718A-89E6-9E63-E40B-2B19852D6A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5" r="10641"/>
            <a:stretch/>
          </p:blipFill>
          <p:spPr bwMode="auto">
            <a:xfrm>
              <a:off x="6792684" y="2681262"/>
              <a:ext cx="3331071" cy="265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33F6B1B4-9B79-D634-3E35-33F24609C8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0198"/>
            <a:stretch/>
          </p:blipFill>
          <p:spPr bwMode="auto">
            <a:xfrm>
              <a:off x="1752685" y="3176833"/>
              <a:ext cx="1894114" cy="1877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Sinal de Adição 7">
              <a:extLst>
                <a:ext uri="{FF2B5EF4-FFF2-40B4-BE49-F238E27FC236}">
                  <a16:creationId xmlns:a16="http://schemas.microsoft.com/office/drawing/2014/main" id="{6959EE6C-DCDB-E78B-5C50-EBD3FF3049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6799" y="3545037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inal de Adição 10">
              <a:extLst>
                <a:ext uri="{FF2B5EF4-FFF2-40B4-BE49-F238E27FC236}">
                  <a16:creationId xmlns:a16="http://schemas.microsoft.com/office/drawing/2014/main" id="{30A21FDB-ABA6-9FD5-49EF-7762414AEF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96043" y="3467980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xploratory Data Analysis (EDA) to understand and Prepare Data">
            <a:extLst>
              <a:ext uri="{FF2B5EF4-FFF2-40B4-BE49-F238E27FC236}">
                <a16:creationId xmlns:a16="http://schemas.microsoft.com/office/drawing/2014/main" id="{2B53786C-EA48-EFA0-0C06-852C72B3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9658"/>
            <a:ext cx="4639355" cy="319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Importance of Data Preprocessing in Machine Learning (ML) - The  Couchbase Blog">
            <a:extLst>
              <a:ext uri="{FF2B5EF4-FFF2-40B4-BE49-F238E27FC236}">
                <a16:creationId xmlns:a16="http://schemas.microsoft.com/office/drawing/2014/main" id="{F14B1968-D6A4-B3E7-DF55-77B89A9AD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603" y="1674354"/>
            <a:ext cx="4985922" cy="397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036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xploratory Data Analysis (EDA)through Data Visualization. | by Michael  Ngecha | Medium">
            <a:extLst>
              <a:ext uri="{FF2B5EF4-FFF2-40B4-BE49-F238E27FC236}">
                <a16:creationId xmlns:a16="http://schemas.microsoft.com/office/drawing/2014/main" id="{B13B8774-B804-6B29-8825-D56539EBF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6" y="993321"/>
            <a:ext cx="7469414" cy="487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4F3ECF-0562-63DD-49E8-BDC0AE061BAE}"/>
              </a:ext>
            </a:extLst>
          </p:cNvPr>
          <p:cNvSpPr txBox="1"/>
          <p:nvPr/>
        </p:nvSpPr>
        <p:spPr>
          <a:xfrm>
            <a:off x="8298180" y="2397947"/>
            <a:ext cx="35454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Etapa executada antes da construção e treinamento dos modelos de ML.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9299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087" y="1825624"/>
            <a:ext cx="6204856" cy="5032375"/>
          </a:xfrm>
        </p:spPr>
        <p:txBody>
          <a:bodyPr/>
          <a:lstStyle/>
          <a:p>
            <a:r>
              <a:rPr lang="pt-BR" dirty="0"/>
              <a:t>É o primeiro passo em qualquer projeto de ciência de dados, incluindo ML.</a:t>
            </a:r>
          </a:p>
          <a:p>
            <a:r>
              <a:rPr lang="pt-BR" dirty="0"/>
              <a:t>EDA nos ajudar a identificar: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erros óbvios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compreender os padrões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valores discrepantes, faltantes, duplicados ou eventos anômalos,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encontrar relações entre as variáveis 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descobrir quais variáveis realmente importam.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8613DC-A437-4282-CBE3-E2051081F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" y="1825624"/>
            <a:ext cx="4811486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0189-07D9-7182-C49F-053B3658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realizar análise exploratória?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58B5-68E9-E42E-59A2-B618E69A0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86" y="1825624"/>
            <a:ext cx="5573484" cy="5032375"/>
          </a:xfrm>
        </p:spPr>
        <p:txBody>
          <a:bodyPr/>
          <a:lstStyle/>
          <a:p>
            <a:r>
              <a:rPr lang="pt-BR" dirty="0"/>
              <a:t>A análise exploratória é uma espécie de curadoria dos dados.</a:t>
            </a:r>
          </a:p>
          <a:p>
            <a:r>
              <a:rPr lang="pt-BR" dirty="0"/>
              <a:t>Ela garante que o modelo de ML não aprenda com lixo. </a:t>
            </a:r>
          </a:p>
          <a:p>
            <a:r>
              <a:rPr lang="pt-BR" dirty="0"/>
              <a:t>Se o dado de entrada é ruim, a previsão será pior ainda.</a:t>
            </a:r>
            <a:endParaRPr lang="en-US" dirty="0"/>
          </a:p>
        </p:txBody>
      </p:sp>
      <p:pic>
        <p:nvPicPr>
          <p:cNvPr id="1026" name="Picture 2" descr="Machine Learning — Garbage in Garbage Out | by Ritresh Girdhar | Medium">
            <a:extLst>
              <a:ext uri="{FF2B5EF4-FFF2-40B4-BE49-F238E27FC236}">
                <a16:creationId xmlns:a16="http://schemas.microsoft.com/office/drawing/2014/main" id="{1B7547F4-3D77-E9AF-BE27-E93FA57A1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0" y="2242459"/>
            <a:ext cx="5655677" cy="314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463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D4A1-A378-83FF-6C9A-4A09E09F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Inspeção visual e estatística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3CB1-C083-7C27-6EF9-0E24F7336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825624"/>
            <a:ext cx="10842171" cy="5032375"/>
          </a:xfrm>
        </p:spPr>
        <p:txBody>
          <a:bodyPr>
            <a:normAutofit lnSpcReduction="10000"/>
          </a:bodyPr>
          <a:lstStyle/>
          <a:p>
            <a:r>
              <a:rPr lang="pt-BR" noProof="0" dirty="0"/>
              <a:t>Utilizamos ferramentas estatísticas e de visualização como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/>
              <a:t>Histogramas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 err="1"/>
              <a:t>Heatmaps</a:t>
            </a:r>
            <a:r>
              <a:rPr lang="pt-BR" dirty="0"/>
              <a:t> de correlação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noProof="0" dirty="0" err="1"/>
              <a:t>Boxplots</a:t>
            </a:r>
            <a:endParaRPr lang="pt-BR" i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Gráficos de barras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</a:t>
            </a:r>
            <a:r>
              <a:rPr lang="pt-BR" noProof="0" dirty="0" err="1"/>
              <a:t>iagramas</a:t>
            </a:r>
            <a:r>
              <a:rPr lang="pt-BR" noProof="0" dirty="0"/>
              <a:t> de dispersão</a:t>
            </a:r>
          </a:p>
          <a:p>
            <a:r>
              <a:rPr lang="pt-BR" noProof="0" dirty="0"/>
              <a:t>Bibliotecas mais usadas: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Pandas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Numpy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Scikit-learn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Matplotlib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Seaborn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Sweetviz</a:t>
            </a:r>
            <a:endParaRPr lang="pt-BR" noProof="0" dirty="0"/>
          </a:p>
        </p:txBody>
      </p:sp>
      <p:pic>
        <p:nvPicPr>
          <p:cNvPr id="2050" name="Picture 2" descr="python - Boxplot of Multiple Columns of a Pandas Dataframe on the Same  Figure (seaborn) - Stack Overflow">
            <a:extLst>
              <a:ext uri="{FF2B5EF4-FFF2-40B4-BE49-F238E27FC236}">
                <a16:creationId xmlns:a16="http://schemas.microsoft.com/office/drawing/2014/main" id="{AC874FC9-D4DF-FCCE-7D4C-6E37E308A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394" y="2677886"/>
            <a:ext cx="2428496" cy="1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stogram notes in python with pandas and matplotlib | Andrew Wheeler">
            <a:extLst>
              <a:ext uri="{FF2B5EF4-FFF2-40B4-BE49-F238E27FC236}">
                <a16:creationId xmlns:a16="http://schemas.microsoft.com/office/drawing/2014/main" id="{7E0AD8A1-106B-D18C-9700-EACF0D64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08" y="2764971"/>
            <a:ext cx="2419646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Visualizing Data (within and beyond Python)">
            <a:extLst>
              <a:ext uri="{FF2B5EF4-FFF2-40B4-BE49-F238E27FC236}">
                <a16:creationId xmlns:a16="http://schemas.microsoft.com/office/drawing/2014/main" id="{EF509281-F0C0-4694-DA02-F00FA0D08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t="6302" r="9465"/>
          <a:stretch>
            <a:fillRect/>
          </a:stretch>
        </p:blipFill>
        <p:spPr bwMode="auto">
          <a:xfrm>
            <a:off x="10149573" y="2764971"/>
            <a:ext cx="1947564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er arquivo com pandas">
            <a:extLst>
              <a:ext uri="{FF2B5EF4-FFF2-40B4-BE49-F238E27FC236}">
                <a16:creationId xmlns:a16="http://schemas.microsoft.com/office/drawing/2014/main" id="{579213CA-F5EB-9CFF-96B4-5DB0B3F4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576" y="4861000"/>
            <a:ext cx="1290599" cy="12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umpy">
            <a:extLst>
              <a:ext uri="{FF2B5EF4-FFF2-40B4-BE49-F238E27FC236}">
                <a16:creationId xmlns:a16="http://schemas.microsoft.com/office/drawing/2014/main" id="{7EAB4F95-FDE0-6834-5E7D-03DE080C3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956" y="4770021"/>
            <a:ext cx="1381578" cy="138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cikit-learn – Wikipédia, a enciclopédia livre">
            <a:extLst>
              <a:ext uri="{FF2B5EF4-FFF2-40B4-BE49-F238E27FC236}">
                <a16:creationId xmlns:a16="http://schemas.microsoft.com/office/drawing/2014/main" id="{4DCCB2DA-192C-6143-B932-730DB43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221" y="4606692"/>
            <a:ext cx="2035629" cy="109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ustomising figures in Matplotlib">
            <a:extLst>
              <a:ext uri="{FF2B5EF4-FFF2-40B4-BE49-F238E27FC236}">
                <a16:creationId xmlns:a16="http://schemas.microsoft.com/office/drawing/2014/main" id="{F3211FE7-2189-7EED-A346-6EC6D89B3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443" y="4712719"/>
            <a:ext cx="2661557" cy="88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- mwaskom/seaborn: Statistical data visualization in Python">
            <a:extLst>
              <a:ext uri="{FF2B5EF4-FFF2-40B4-BE49-F238E27FC236}">
                <a16:creationId xmlns:a16="http://schemas.microsoft.com/office/drawing/2014/main" id="{45EF3399-EB7A-56BB-8320-695CAC809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538" y="5452393"/>
            <a:ext cx="2569028" cy="128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weetviz">
            <a:extLst>
              <a:ext uri="{FF2B5EF4-FFF2-40B4-BE49-F238E27FC236}">
                <a16:creationId xmlns:a16="http://schemas.microsoft.com/office/drawing/2014/main" id="{0C3F2009-0A94-FA32-9039-802ED5A1F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827" y="6076840"/>
            <a:ext cx="2750279" cy="660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84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 dos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48753" cy="5032375"/>
          </a:xfrm>
        </p:spPr>
        <p:txBody>
          <a:bodyPr>
            <a:normAutofit/>
          </a:bodyPr>
          <a:lstStyle/>
          <a:p>
            <a:r>
              <a:rPr lang="pt-BR" dirty="0"/>
              <a:t>Antes de explorarmos os dados, precisamos entender a sua taxonomia.</a:t>
            </a:r>
          </a:p>
          <a:p>
            <a:r>
              <a:rPr lang="pt-BR" dirty="0"/>
              <a:t>As variáveis (i.e., atributos ou rótulos) podem ser classificadas da seguinte forma:</a:t>
            </a:r>
          </a:p>
        </p:txBody>
      </p:sp>
      <p:grpSp>
        <p:nvGrpSpPr>
          <p:cNvPr id="24" name="Grupo 23"/>
          <p:cNvGrpSpPr/>
          <p:nvPr/>
        </p:nvGrpSpPr>
        <p:grpSpPr>
          <a:xfrm>
            <a:off x="3662697" y="3429000"/>
            <a:ext cx="4866605" cy="2825174"/>
            <a:chOff x="249382" y="2602667"/>
            <a:chExt cx="4295052" cy="2825174"/>
          </a:xfrm>
        </p:grpSpPr>
        <p:sp>
          <p:nvSpPr>
            <p:cNvPr id="4" name="CaixaDeTexto 3"/>
            <p:cNvSpPr txBox="1"/>
            <p:nvPr/>
          </p:nvSpPr>
          <p:spPr>
            <a:xfrm>
              <a:off x="249382" y="3816628"/>
              <a:ext cx="10381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Variável</a:t>
              </a: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1684710" y="3009481"/>
              <a:ext cx="13558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Qualitativa</a:t>
              </a: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1684710" y="4622642"/>
              <a:ext cx="1516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Quantitativa</a:t>
              </a: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3397132" y="2602667"/>
              <a:ext cx="1088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Nominal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3397132" y="3496617"/>
              <a:ext cx="9734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Ordinal</a:t>
              </a:r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3397132" y="4196861"/>
              <a:ext cx="10479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Discreta</a:t>
              </a: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3397132" y="5027731"/>
              <a:ext cx="11473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Contínua</a:t>
              </a:r>
            </a:p>
          </p:txBody>
        </p:sp>
        <p:cxnSp>
          <p:nvCxnSpPr>
            <p:cNvPr id="12" name="Conector de seta reta 11"/>
            <p:cNvCxnSpPr>
              <a:stCxn id="4" idx="3"/>
              <a:endCxn id="5" idx="1"/>
            </p:cNvCxnSpPr>
            <p:nvPr/>
          </p:nvCxnSpPr>
          <p:spPr>
            <a:xfrm flipV="1">
              <a:off x="1287487" y="3209536"/>
              <a:ext cx="397223" cy="8071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>
              <a:stCxn id="4" idx="3"/>
            </p:cNvCxnSpPr>
            <p:nvPr/>
          </p:nvCxnSpPr>
          <p:spPr>
            <a:xfrm>
              <a:off x="1287487" y="4016683"/>
              <a:ext cx="406367" cy="790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5" idx="3"/>
              <a:endCxn id="7" idx="1"/>
            </p:cNvCxnSpPr>
            <p:nvPr/>
          </p:nvCxnSpPr>
          <p:spPr>
            <a:xfrm flipV="1">
              <a:off x="3040530" y="2802722"/>
              <a:ext cx="356602" cy="40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/>
            <p:cNvCxnSpPr>
              <a:stCxn id="5" idx="3"/>
              <a:endCxn id="8" idx="1"/>
            </p:cNvCxnSpPr>
            <p:nvPr/>
          </p:nvCxnSpPr>
          <p:spPr>
            <a:xfrm>
              <a:off x="3040530" y="3209536"/>
              <a:ext cx="356602" cy="4871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/>
            <p:cNvCxnSpPr>
              <a:stCxn id="6" idx="3"/>
              <a:endCxn id="9" idx="1"/>
            </p:cNvCxnSpPr>
            <p:nvPr/>
          </p:nvCxnSpPr>
          <p:spPr>
            <a:xfrm flipV="1">
              <a:off x="3201664" y="4396916"/>
              <a:ext cx="195468" cy="425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/>
            <p:cNvCxnSpPr>
              <a:stCxn id="6" idx="3"/>
              <a:endCxn id="10" idx="1"/>
            </p:cNvCxnSpPr>
            <p:nvPr/>
          </p:nvCxnSpPr>
          <p:spPr>
            <a:xfrm>
              <a:off x="3201664" y="4822697"/>
              <a:ext cx="195468" cy="405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526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qualitativas (categóricas)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15543" y="1825624"/>
            <a:ext cx="737141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São categorias, símbolos, nomes ou rótulos.</a:t>
            </a:r>
          </a:p>
          <a:p>
            <a:pPr marL="0" indent="0">
              <a:buNone/>
            </a:pPr>
            <a:r>
              <a:rPr lang="pt-BR" dirty="0"/>
              <a:t>Elas descrevem uma qualidade.</a:t>
            </a:r>
          </a:p>
          <a:p>
            <a:pPr marL="0" indent="0">
              <a:buNone/>
            </a:pPr>
            <a:r>
              <a:rPr lang="pt-BR" dirty="0"/>
              <a:t>Algumas podem ser ordenadas, mas operações aritméticas não são aplicáveis.</a:t>
            </a:r>
          </a:p>
          <a:p>
            <a:r>
              <a:rPr lang="pt-BR" b="1" dirty="0"/>
              <a:t>Nominal</a:t>
            </a:r>
            <a:r>
              <a:rPr lang="pt-BR" dirty="0"/>
              <a:t>: Não existe uma ordem inerente.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Sistemas Operacionais (Linux, Windows, </a:t>
            </a:r>
            <a:r>
              <a:rPr lang="pt-BR" dirty="0" err="1"/>
              <a:t>macOS</a:t>
            </a:r>
            <a:r>
              <a:rPr lang="pt-BR" dirty="0"/>
              <a:t>), Cores de LED, Tipos de Banco de Dados.</a:t>
            </a:r>
          </a:p>
          <a:p>
            <a:r>
              <a:rPr lang="pt-BR" b="1" dirty="0"/>
              <a:t>Ordinal</a:t>
            </a:r>
            <a:r>
              <a:rPr lang="pt-BR" dirty="0"/>
              <a:t>: Existe uma hierarquia ou ordem lógica.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Febre (baixa, média, alta), Nível de Senioridade (Junior, Pleno, Sênior), Planos de Assinatura (Free, Premium, Enterprise).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39E1B175-32CE-F079-D61C-8CB4F74396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419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quantitativas (numéricas)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28457" y="1825624"/>
            <a:ext cx="745849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São números reais. </a:t>
            </a:r>
          </a:p>
          <a:p>
            <a:pPr marL="0" indent="0">
              <a:buNone/>
            </a:pPr>
            <a:r>
              <a:rPr lang="pt-BR" dirty="0"/>
              <a:t>Podem ser ordenados e usados em operações aritméticas (e.g., média, variância). </a:t>
            </a:r>
          </a:p>
          <a:p>
            <a:pPr marL="0" indent="0">
              <a:buNone/>
            </a:pPr>
            <a:r>
              <a:rPr lang="pt-BR" dirty="0"/>
              <a:t>Possuem unidade de medida.</a:t>
            </a:r>
          </a:p>
          <a:p>
            <a:r>
              <a:rPr lang="pt-BR" b="1" dirty="0"/>
              <a:t>Discreta:</a:t>
            </a:r>
            <a:r>
              <a:rPr lang="pt-BR" dirty="0"/>
              <a:t> Valores contáveis, geralmente números inteiros.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Quantidade de núcleos da CPU, número de bugs abertos no </a:t>
            </a:r>
            <a:r>
              <a:rPr lang="pt-BR" dirty="0" err="1"/>
              <a:t>Jira</a:t>
            </a:r>
            <a:r>
              <a:rPr lang="pt-BR" dirty="0"/>
              <a:t>, total de usuários ativos.</a:t>
            </a:r>
          </a:p>
          <a:p>
            <a:r>
              <a:rPr lang="pt-BR" b="1" dirty="0"/>
              <a:t>Contínua:</a:t>
            </a:r>
            <a:r>
              <a:rPr lang="pt-BR" dirty="0"/>
              <a:t> Valores que podem assumir qualquer número dentro de um intervalo.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Tempo de resposta de uma API, latência de rede, tamanho de um arquivo em MB, temperatura do processador.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CEBF5479-3F8E-21EE-0D34-F0A03BFB71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2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D0CA4-219F-B2F8-2326-FCB5C230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Inspeção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CF505-9425-FAE9-8AD1-28EE07D08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4315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Inicialmente, verificamos algumas informações básicas dos dados.</a:t>
            </a:r>
          </a:p>
          <a:p>
            <a:pPr marL="0" indent="0">
              <a:buNone/>
            </a:pPr>
            <a:r>
              <a:rPr lang="pt-BR" dirty="0"/>
              <a:t>Para tal, após carregarmos os dados, usamos atributos e métodos da biblioteca </a:t>
            </a:r>
            <a:r>
              <a:rPr lang="pt-BR" b="1" dirty="0"/>
              <a:t>pandas</a:t>
            </a:r>
            <a:r>
              <a:rPr lang="pt-BR" dirty="0"/>
              <a:t>.</a:t>
            </a:r>
          </a:p>
          <a:p>
            <a:r>
              <a:rPr lang="pt-BR" dirty="0"/>
              <a:t>Dimensão dos dados: linhas x colunas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df.shape</a:t>
            </a:r>
            <a:endParaRPr lang="pt-BR" dirty="0"/>
          </a:p>
          <a:p>
            <a:r>
              <a:rPr lang="pt-BR" dirty="0"/>
              <a:t>Tipos de dados: numéricos, categóricos,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df.dtypes</a:t>
            </a:r>
            <a:endParaRPr lang="pt-BR" dirty="0"/>
          </a:p>
          <a:p>
            <a:r>
              <a:rPr lang="pt-BR" dirty="0"/>
              <a:t>Estatísticas básicas: média, min, </a:t>
            </a:r>
            <a:r>
              <a:rPr lang="pt-BR" dirty="0" err="1"/>
              <a:t>max</a:t>
            </a:r>
            <a:r>
              <a:rPr lang="pt-BR" dirty="0"/>
              <a:t>, quartis, mediana, desvio padrão,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df.describe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50299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8404</TotalTime>
  <Words>1358</Words>
  <Application>Microsoft Office PowerPoint</Application>
  <PresentationFormat>Widescreen</PresentationFormat>
  <Paragraphs>152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Wingdings</vt:lpstr>
      <vt:lpstr>Tema do Office</vt:lpstr>
      <vt:lpstr>C24 - Inteligência Artificial: Análise Exploratória de Dados (EDA)</vt:lpstr>
      <vt:lpstr>PowerPoint Presentation</vt:lpstr>
      <vt:lpstr>Introdução</vt:lpstr>
      <vt:lpstr>Por que realizar análise exploratória?</vt:lpstr>
      <vt:lpstr>Inspeção visual e estatística</vt:lpstr>
      <vt:lpstr>Tipo dos dados</vt:lpstr>
      <vt:lpstr>Tipo dos dados: variáveis qualitativas (categóricas)</vt:lpstr>
      <vt:lpstr>Tipo dos dados: variáveis quantitativas (numéricas)</vt:lpstr>
      <vt:lpstr>Inspeção inicial dos dados</vt:lpstr>
      <vt:lpstr>Limpeza dos dados</vt:lpstr>
      <vt:lpstr>Removendo valores irrelevantes</vt:lpstr>
      <vt:lpstr>PowerPoint Presentation</vt:lpstr>
      <vt:lpstr>Removendo duplicatas</vt:lpstr>
      <vt:lpstr>Tratando valores faltantes</vt:lpstr>
      <vt:lpstr>Detectando outliers</vt:lpstr>
      <vt:lpstr>Relação entre variáveis: análise da correlação</vt:lpstr>
      <vt:lpstr>Exemplo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1802</cp:revision>
  <dcterms:created xsi:type="dcterms:W3CDTF">2020-01-20T13:50:05Z</dcterms:created>
  <dcterms:modified xsi:type="dcterms:W3CDTF">2026-01-22T20:15:42Z</dcterms:modified>
</cp:coreProperties>
</file>

<file path=docProps/thumbnail.jpeg>
</file>